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9/17/2019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82170" y="1552819"/>
            <a:ext cx="79208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Pathogenic bacteria.    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Dr.Munira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Ch. Ismail         Lec.14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32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ØµÙØ±Ø© Ø°Ø§Øª ØµÙØ©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88840"/>
            <a:ext cx="5276850" cy="324802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sp>
        <p:nvSpPr>
          <p:cNvPr id="3" name="مستطيل 2"/>
          <p:cNvSpPr/>
          <p:nvPr/>
        </p:nvSpPr>
        <p:spPr>
          <a:xfrm>
            <a:off x="1698374" y="33265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lepromin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skin test is used to determine the type of leprosy a person has contracted. The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lepromin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skin test is also called the leprosy skin test</a:t>
            </a:r>
            <a:endParaRPr lang="ar-IQ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5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52215"/>
            <a:ext cx="7956884" cy="5102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54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3326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GENUS: MYCOBACTERIA.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 </a:t>
            </a:r>
            <a:r>
              <a:rPr lang="en-US" b="1" dirty="0" smtClean="0">
                <a:solidFill>
                  <a:srgbClr val="FF0000"/>
                </a:solidFill>
              </a:rPr>
              <a:t>Characteristics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403648" y="998392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Non-spore forming, non-motile, aerobic, Acid-fast bacilli.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Acid-fastness depends on the waxy envelope-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mycolic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acidmof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cell wall.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More resistant to chemical agents than other bacteria.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Once stained with primary stain, they resist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decolorization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by acid-alcohol.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All bacteria are decolorized by acid-alcohol except Mycobacteria.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. Mycobacteria of medical importance: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M. tuberculosis.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M. </a:t>
            </a:r>
            <a:r>
              <a:rPr lang="en-US" i="1" dirty="0" err="1">
                <a:solidFill>
                  <a:schemeClr val="accent3">
                    <a:lumMod val="75000"/>
                  </a:schemeClr>
                </a:solidFill>
              </a:rPr>
              <a:t>leprae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i="1" dirty="0">
                <a:solidFill>
                  <a:schemeClr val="accent3">
                    <a:lumMod val="75000"/>
                  </a:schemeClr>
                </a:solidFill>
              </a:rPr>
              <a:t>Mycobacterium tuberculosis.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Characteristics: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Strictly aerobic acid-fast bacilli.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The main reservoir is an infected human.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صورة 3" descr="ØµÙØ±Ø© Ø°Ø§Øª ØµÙØ©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597" y="3260549"/>
            <a:ext cx="2329815" cy="16459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452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332656"/>
            <a:ext cx="69127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Clinical manifestation: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Incubation period: 4-6 weeks.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Source of infection: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Tuberculous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patients.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Route of infection: Respiratory- Inhalation of droplet nuclei Ingestion of infected milk.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Disease: Pulmonary and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extrapulmonary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tuberculosis.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disease generally manifests with low-grade persistent fever, night sweating, significant weight loss, fatigue and generalized weakness.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/>
              <a:t> 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03648" y="2627040"/>
            <a:ext cx="598112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Laboratory diagnosis: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Identification of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M. tuberculosis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Specimen: Sputum; pleural, peritoneal and cerebrospinal fluid.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Cord forming acid-fast bacilli from culture.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Culture: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Semisynthetic agar media.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 rot="10800000" flipV="1">
            <a:off x="1403648" y="4848835"/>
            <a:ext cx="6204541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Middle brook 7H10 and 7H11.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Used for observing colony morphology, susceptibility testing, and as selective media.	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441263" y="396731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Smear: Acid fast bacilli from primary specimen.</a:t>
            </a:r>
            <a:endParaRPr lang="en-US" sz="1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صورة 6" descr="https://assets.thermofisher.com/TFS-Assets/CMD/product-images/F103756~p.eps-25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04204"/>
            <a:ext cx="2055139" cy="1501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895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475656" y="476672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2.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Inspissated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egg media.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Lowenstein-Jensen medium.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It is the ordinary selective media for tubercle bacilli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Raised, dry, cream colored colonies of tubercle bacilli after 3-6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wks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of incubation.</a:t>
            </a:r>
          </a:p>
        </p:txBody>
      </p:sp>
      <p:pic>
        <p:nvPicPr>
          <p:cNvPr id="4" name="صورة 3" descr="Colony Morphology on LJ Mediu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20888"/>
            <a:ext cx="4966335" cy="2519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5964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260648"/>
            <a:ext cx="71287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3. Broth media.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Middle brook 7H9 and 7H12.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Support the proliferation of small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inocula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Pigment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production test: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Leave the culture in the light for 2 hrs.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Reincubate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it at 35-37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Oc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over night.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Reexamine the colonies for pigment production.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tuberculosis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does not produce pigment in dark or light.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Incubation of a subculture at 25Oc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M. tuberculosis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will not grow at 25 Oc.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Growth of the bacteria on Lowenstein-Jensen medium containing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4(P)-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nitrobenzoic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acid(PNB).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No growth of 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M. tuberculosis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on PNB media.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59632" y="3963349"/>
            <a:ext cx="6462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Biochemical reaction: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.Niacin test is Positive.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New techniques: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Molecular probes (DNA probes)- It detects Mycobacterial.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RNA sequence.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High-performance liquid chromatography.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Polymerase chain reaction.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Enzyme immunoassay.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898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476672"/>
            <a:ext cx="66247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Mycobacterium </a:t>
            </a:r>
            <a:r>
              <a:rPr lang="en-US" sz="2400" b="1" i="1" dirty="0" err="1">
                <a:solidFill>
                  <a:srgbClr val="FF0000"/>
                </a:solidFill>
              </a:rPr>
              <a:t>leprae</a:t>
            </a:r>
            <a:r>
              <a:rPr lang="en-US" sz="2400" b="1" i="1" dirty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Characteristics: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Typical acid-fast bacilli, arranged in singly, parallel bundles or in globular masses.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59632" y="1916832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Not grown in non-living bacteriologic media.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• Characteristic lesions are grown in laboratory animals.</a:t>
            </a:r>
          </a:p>
          <a:p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Eg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Foot pads of mice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Armadillos.</a:t>
            </a:r>
          </a:p>
        </p:txBody>
      </p:sp>
      <p:pic>
        <p:nvPicPr>
          <p:cNvPr id="4" name="صورة 3" descr="ØµÙØ±Ø© Ø°Ø§Øª ØµÙØ©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89040"/>
            <a:ext cx="3438128" cy="2376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044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476672"/>
            <a:ext cx="7272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Clinical features: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Incubation period is months to years.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Route of infection is through nasal mucus secretion.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Disease: Hansen’s disease or leprosy.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Leprosy (Hansen's Disease) is a chronic infectious disease that primarily affects the peripheral nerves, skin, upper respiratory tract, eyes, and nasal mucosa (lining of the nose). The disease is caused by a bacillus (rod-shaped) bacterium known as 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Mycobacterium </a:t>
            </a:r>
            <a:r>
              <a:rPr lang="en-US" i="1" dirty="0" err="1">
                <a:solidFill>
                  <a:schemeClr val="accent3">
                    <a:lumMod val="75000"/>
                  </a:schemeClr>
                </a:solidFill>
              </a:rPr>
              <a:t>leprae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 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The lesion involves the cooler parts of the body,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Eg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. Ear lobes.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	Clinical triads: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Anaesthetic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skin patches.      </a:t>
            </a:r>
          </a:p>
        </p:txBody>
      </p:sp>
      <p:pic>
        <p:nvPicPr>
          <p:cNvPr id="3" name="صورة 2" descr="https://www.msdmanuals.com/-/media/manual/professional/images/m2000015_lepromatous_leprosy_science_photo_library_high.jpg?mw=350&amp;thn=0&amp;la=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212442"/>
            <a:ext cx="2609850" cy="150495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pic>
        <p:nvPicPr>
          <p:cNvPr id="4" name="صورة 3" descr="https://encrypted-tbn0.gstatic.com/images?q=tbn:ANd9GcRSAr1piHmNyeuaBBuVX07oIrRfffYWDVR6DrZd9KXbRAmXTFU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4232839"/>
            <a:ext cx="2657475" cy="150495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34461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03648" y="404664"/>
            <a:ext cx="70567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Peripheral neuritis.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Presence of acid-fast bacilli from skin lesion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Laboratory diagnosis: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Specimen: Skin scrapings from the ear lobe.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Smear: Acid fast bacilli from the primary specimen.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Bacterial index (BI)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indicates number of organisms present in a smear.</a:t>
            </a:r>
          </a:p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Number of M.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leprae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bacilli found in smears are related to type of leprosy and effect of drug therapy.</a:t>
            </a:r>
          </a:p>
          <a:p>
            <a:pPr rtl="1"/>
            <a:r>
              <a:rPr lang="ar-IQ" dirty="0"/>
              <a:t> </a:t>
            </a:r>
            <a:endParaRPr lang="en-US" dirty="0"/>
          </a:p>
        </p:txBody>
      </p:sp>
      <p:pic>
        <p:nvPicPr>
          <p:cNvPr id="3" name="صورة 2" descr="ÙØªÙØ¬Ø© Ø¨Ø­Ø« Ø§ÙØµÙØ± Ø¹Ù âªLaboratory diagnosis:of leprosy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17032"/>
            <a:ext cx="4399915" cy="2247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90924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ØµÙØ±Ø© Ø°Ø§Øª ØµÙØ©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24744"/>
            <a:ext cx="6336704" cy="4608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مستطيل 2"/>
          <p:cNvSpPr/>
          <p:nvPr/>
        </p:nvSpPr>
        <p:spPr>
          <a:xfrm>
            <a:off x="1291478" y="3281179"/>
            <a:ext cx="73129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72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</TotalTime>
  <Words>397</Words>
  <Application>Microsoft Office PowerPoint</Application>
  <PresentationFormat>عرض على الشاشة (3:4)‏</PresentationFormat>
  <Paragraphs>93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26</cp:revision>
  <dcterms:created xsi:type="dcterms:W3CDTF">2019-09-18T05:51:50Z</dcterms:created>
  <dcterms:modified xsi:type="dcterms:W3CDTF">2019-09-18T06:33:21Z</dcterms:modified>
</cp:coreProperties>
</file>